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276" r:id="rId2"/>
  </p:sldIdLst>
  <p:sldSz cx="12192000" cy="6858000"/>
  <p:notesSz cx="6797675" cy="987425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261" clrIdx="0"/>
  <p:cmAuthor id="8" name="Cecilia Brain" initials="CB" lastIdx="34" clrIdx="7">
    <p:extLst>
      <p:ext uri="{19B8F6BF-5375-455C-9EA6-DF929625EA0E}">
        <p15:presenceInfo xmlns:p15="http://schemas.microsoft.com/office/powerpoint/2012/main" userId="S-1-5-21-1839211835-619659539-556599288-187499" providerId="AD"/>
      </p:ext>
    </p:extLst>
  </p:cmAuthor>
  <p:cmAuthor id="2" name="Ebru Karakoc Madsen" initials="EBKA" lastIdx="24" clrIdx="1"/>
  <p:cmAuthor id="9" name="Anna-Greta Nylander" initials="AN" lastIdx="8" clrIdx="8">
    <p:extLst>
      <p:ext uri="{19B8F6BF-5375-455C-9EA6-DF929625EA0E}">
        <p15:presenceInfo xmlns:p15="http://schemas.microsoft.com/office/powerpoint/2012/main" userId="S-1-5-21-1839211835-619659539-556599288-11135" providerId="AD"/>
      </p:ext>
    </p:extLst>
  </p:cmAuthor>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28"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B9B9B9"/>
    <a:srgbClr val="F0D2D0"/>
    <a:srgbClr val="B51C12"/>
    <a:srgbClr val="DA8D88"/>
    <a:srgbClr val="ECC6C4"/>
    <a:srgbClr val="E8E7DE"/>
    <a:srgbClr val="A5A07B"/>
    <a:srgbClr val="FFFFFF"/>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6" autoAdjust="0"/>
    <p:restoredTop sz="83784" autoAdjust="0"/>
  </p:normalViewPr>
  <p:slideViewPr>
    <p:cSldViewPr snapToGrid="0" snapToObjects="1">
      <p:cViewPr varScale="1">
        <p:scale>
          <a:sx n="130" d="100"/>
          <a:sy n="130" d="100"/>
        </p:scale>
        <p:origin x="96" y="126"/>
      </p:cViewPr>
      <p:guideLst>
        <p:guide orient="horz" pos="2160"/>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p:scale>
          <a:sx n="125" d="100"/>
          <a:sy n="125" d="100"/>
        </p:scale>
        <p:origin x="2112" y="-2466"/>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Readmission</c:v>
                </c:pt>
              </c:strCache>
            </c:strRef>
          </c:tx>
          <c:spPr>
            <a:solidFill>
              <a:schemeClr val="accent5"/>
            </a:solidFill>
            <a:ln>
              <a:noFill/>
            </a:ln>
            <a:effectLst/>
          </c:spPr>
          <c:invertIfNegative val="0"/>
          <c:dPt>
            <c:idx val="1"/>
            <c:invertIfNegative val="0"/>
            <c:bubble3D val="0"/>
            <c:spPr>
              <a:solidFill>
                <a:schemeClr val="accent5"/>
              </a:solidFill>
              <a:ln>
                <a:noFill/>
              </a:ln>
              <a:effectLst/>
            </c:spPr>
            <c:extLst>
              <c:ext xmlns:c16="http://schemas.microsoft.com/office/drawing/2014/chart" uri="{C3380CC4-5D6E-409C-BE32-E72D297353CC}">
                <c16:uniqueId val="{00000001-2EF6-4122-95DB-D43E91BFBD82}"/>
              </c:ext>
            </c:extLst>
          </c:dPt>
          <c:cat>
            <c:strRef>
              <c:f>Sheet1!$A$2:$A$5</c:f>
              <c:strCache>
                <c:ptCount val="4"/>
                <c:pt idx="0">
                  <c:v>0</c:v>
                </c:pt>
                <c:pt idx="1">
                  <c:v>1</c:v>
                </c:pt>
                <c:pt idx="2">
                  <c:v>2</c:v>
                </c:pt>
                <c:pt idx="3">
                  <c:v>≥3</c:v>
                </c:pt>
              </c:strCache>
            </c:strRef>
          </c:cat>
          <c:val>
            <c:numRef>
              <c:f>Sheet1!$B$2:$B$5</c:f>
              <c:numCache>
                <c:formatCode>General</c:formatCode>
                <c:ptCount val="4"/>
                <c:pt idx="0">
                  <c:v>9.1999999999999993</c:v>
                </c:pt>
                <c:pt idx="1">
                  <c:v>10.1</c:v>
                </c:pt>
                <c:pt idx="2">
                  <c:v>11.4</c:v>
                </c:pt>
                <c:pt idx="3">
                  <c:v>12.5</c:v>
                </c:pt>
              </c:numCache>
            </c:numRef>
          </c:val>
          <c:extLst>
            <c:ext xmlns:c16="http://schemas.microsoft.com/office/drawing/2014/chart" uri="{C3380CC4-5D6E-409C-BE32-E72D297353CC}">
              <c16:uniqueId val="{00000002-2EF6-4122-95DB-D43E91BFBD82}"/>
            </c:ext>
          </c:extLst>
        </c:ser>
        <c:dLbls>
          <c:showLegendKey val="0"/>
          <c:showVal val="0"/>
          <c:showCatName val="0"/>
          <c:showSerName val="0"/>
          <c:showPercent val="0"/>
          <c:showBubbleSize val="0"/>
        </c:dLbls>
        <c:gapWidth val="60"/>
        <c:axId val="337452720"/>
        <c:axId val="340650688"/>
      </c:barChart>
      <c:catAx>
        <c:axId val="337452720"/>
        <c:scaling>
          <c:orientation val="minMax"/>
        </c:scaling>
        <c:delete val="0"/>
        <c:axPos val="l"/>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mn-cs"/>
              </a:defRPr>
            </a:pPr>
            <a:endParaRPr lang="en-US"/>
          </a:p>
        </c:txPr>
        <c:crossAx val="340650688"/>
        <c:crosses val="autoZero"/>
        <c:auto val="1"/>
        <c:lblAlgn val="ctr"/>
        <c:lblOffset val="100"/>
        <c:noMultiLvlLbl val="0"/>
      </c:catAx>
      <c:valAx>
        <c:axId val="340650688"/>
        <c:scaling>
          <c:orientation val="minMax"/>
        </c:scaling>
        <c:delete val="0"/>
        <c:axPos val="b"/>
        <c:majorGridlines>
          <c:spPr>
            <a:ln w="9525" cap="flat" cmpd="sng" algn="ctr">
              <a:solidFill>
                <a:srgbClr val="D9D9D9"/>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baseline="0">
                    <a:solidFill>
                      <a:schemeClr val="tx1"/>
                    </a:solidFill>
                  </a:rPr>
                  <a:t>Readmission (%)</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37452720"/>
        <c:crosses val="autoZero"/>
        <c:crossBetween val="between"/>
        <c:majorUnit val="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baseline="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Mortality</c:v>
                </c:pt>
              </c:strCache>
            </c:strRef>
          </c:tx>
          <c:spPr>
            <a:solidFill>
              <a:schemeClr val="accent5"/>
            </a:solidFill>
            <a:ln>
              <a:noFill/>
            </a:ln>
            <a:effectLst/>
          </c:spPr>
          <c:invertIfNegative val="0"/>
          <c:cat>
            <c:strRef>
              <c:f>Sheet1!$A$2:$A$5</c:f>
              <c:strCache>
                <c:ptCount val="4"/>
                <c:pt idx="0">
                  <c:v>0</c:v>
                </c:pt>
                <c:pt idx="1">
                  <c:v>1</c:v>
                </c:pt>
                <c:pt idx="2">
                  <c:v>2</c:v>
                </c:pt>
                <c:pt idx="3">
                  <c:v>≥3</c:v>
                </c:pt>
              </c:strCache>
            </c:strRef>
          </c:cat>
          <c:val>
            <c:numRef>
              <c:f>Sheet1!$B$2:$B$5</c:f>
              <c:numCache>
                <c:formatCode>General</c:formatCode>
                <c:ptCount val="4"/>
                <c:pt idx="0">
                  <c:v>0.3</c:v>
                </c:pt>
                <c:pt idx="1">
                  <c:v>1.2</c:v>
                </c:pt>
                <c:pt idx="2">
                  <c:v>2.1</c:v>
                </c:pt>
                <c:pt idx="3">
                  <c:v>2.1</c:v>
                </c:pt>
              </c:numCache>
            </c:numRef>
          </c:val>
          <c:extLst>
            <c:ext xmlns:c16="http://schemas.microsoft.com/office/drawing/2014/chart" uri="{C3380CC4-5D6E-409C-BE32-E72D297353CC}">
              <c16:uniqueId val="{00000000-49CF-4ED7-9408-1BBC6A26D8EB}"/>
            </c:ext>
          </c:extLst>
        </c:ser>
        <c:dLbls>
          <c:showLegendKey val="0"/>
          <c:showVal val="0"/>
          <c:showCatName val="0"/>
          <c:showSerName val="0"/>
          <c:showPercent val="0"/>
          <c:showBubbleSize val="0"/>
        </c:dLbls>
        <c:gapWidth val="60"/>
        <c:axId val="337452720"/>
        <c:axId val="340650688"/>
      </c:barChart>
      <c:catAx>
        <c:axId val="337452720"/>
        <c:scaling>
          <c:orientation val="minMax"/>
        </c:scaling>
        <c:delete val="0"/>
        <c:axPos val="l"/>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mn-cs"/>
              </a:defRPr>
            </a:pPr>
            <a:endParaRPr lang="en-US"/>
          </a:p>
        </c:txPr>
        <c:crossAx val="340650688"/>
        <c:crosses val="autoZero"/>
        <c:auto val="1"/>
        <c:lblAlgn val="ctr"/>
        <c:lblOffset val="100"/>
        <c:noMultiLvlLbl val="0"/>
      </c:catAx>
      <c:valAx>
        <c:axId val="340650688"/>
        <c:scaling>
          <c:orientation val="minMax"/>
          <c:max val="3"/>
        </c:scaling>
        <c:delete val="0"/>
        <c:axPos val="b"/>
        <c:majorGridlines>
          <c:spPr>
            <a:ln w="9525" cap="flat" cmpd="sng" algn="ctr">
              <a:solidFill>
                <a:schemeClr val="bg1">
                  <a:lumMod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sz="1000" baseline="0" dirty="0">
                    <a:solidFill>
                      <a:schemeClr val="tx1"/>
                    </a:solidFill>
                  </a:rPr>
                  <a:t>Mortality (%)</a:t>
                </a:r>
                <a:endParaRPr lang="en-GB" sz="1000" dirty="0">
                  <a:solidFill>
                    <a:schemeClr val="tx1"/>
                  </a:solidFill>
                </a:endParaRP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37452720"/>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4"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1"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4"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4" y="5"/>
            <a:ext cx="2945659" cy="495427"/>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1"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4"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was a retrospective analysis of hospital data from the Premier Perspective Database® between April 2010 and June 2012.</a:t>
            </a:r>
            <a:r>
              <a:rPr lang="en-GB" baseline="30000" dirty="0"/>
              <a:t>[</a:t>
            </a:r>
            <a:r>
              <a:rPr lang="en-GB" baseline="30000" dirty="0" err="1"/>
              <a:t>Correll</a:t>
            </a:r>
            <a:r>
              <a:rPr lang="en-GB" baseline="30000" dirty="0"/>
              <a:t> et al., 2017]</a:t>
            </a:r>
            <a:r>
              <a:rPr lang="en-GB" dirty="0"/>
              <a:t> The study aimed to determine the prevalence of cardiometabolic comorbidities among hospital inpatients with schizophrenia and bipolar disorder and to assess the role of incremental cardiometabolic comorbidity burden on length of stay, mortality, and healthcare costs during the initial admission.</a:t>
            </a:r>
            <a:r>
              <a:rPr lang="en-GB" baseline="30000" dirty="0"/>
              <a:t>[</a:t>
            </a:r>
            <a:r>
              <a:rPr lang="en-GB" baseline="30000" dirty="0" err="1"/>
              <a:t>Correll</a:t>
            </a:r>
            <a:r>
              <a:rPr lang="en-GB" baseline="30000" dirty="0"/>
              <a:t> et al., 2017]</a:t>
            </a:r>
            <a:r>
              <a:rPr lang="en-GB" dirty="0"/>
              <a:t> The cardiometabolic comorbidities that were screened for included: cerebrovascular disease, coronary or ischaemic heart disease, diabetes mellitus, hyperglycaemia, hyperlipidaemia, and hypertension.</a:t>
            </a:r>
            <a:r>
              <a:rPr lang="en-GB" baseline="30000" dirty="0"/>
              <a:t>[</a:t>
            </a:r>
            <a:r>
              <a:rPr lang="en-GB" baseline="30000" dirty="0" err="1"/>
              <a:t>Correll</a:t>
            </a:r>
            <a:r>
              <a:rPr lang="en-GB" baseline="30000" dirty="0"/>
              <a:t> et al., 2017]</a:t>
            </a:r>
            <a:r>
              <a:rPr lang="en-GB" dirty="0"/>
              <a:t> After the 118,065 potential patients with schizophrenia were screened according to exclusion criteria, a total of 57,506 patients were included in the analysis.</a:t>
            </a:r>
            <a:r>
              <a:rPr lang="en-GB" baseline="30000" dirty="0"/>
              <a:t>[</a:t>
            </a:r>
            <a:r>
              <a:rPr lang="en-GB" baseline="30000" dirty="0" err="1"/>
              <a:t>Correll</a:t>
            </a:r>
            <a:r>
              <a:rPr lang="en-GB" baseline="30000" dirty="0"/>
              <a:t> et al., 2017]</a:t>
            </a:r>
            <a:endParaRPr lang="en-GB" dirty="0"/>
          </a:p>
          <a:p>
            <a:r>
              <a:rPr lang="en-GB" dirty="0"/>
              <a:t>The outcomes analysed were the length of stay in hospital, the readmission rate, and the mortality rate, stratified based on whether the patient had 0, 1, 2, or 3 or more cardiac comorbidities.</a:t>
            </a:r>
            <a:r>
              <a:rPr lang="en-GB" baseline="30000" dirty="0"/>
              <a:t>[</a:t>
            </a:r>
            <a:r>
              <a:rPr lang="en-GB" baseline="30000" dirty="0" err="1"/>
              <a:t>Correll</a:t>
            </a:r>
            <a:r>
              <a:rPr lang="en-GB" baseline="30000" dirty="0"/>
              <a:t> et al., 2017]</a:t>
            </a:r>
            <a:r>
              <a:rPr lang="en-GB" dirty="0"/>
              <a:t> As shown on the graph, the hospital readmission rate increased as the number of cardiac comorbidities increased, as did the mortality rate (the latter seeming to peak at 2 or more comorbidities).</a:t>
            </a:r>
            <a:r>
              <a:rPr lang="en-GB" baseline="30000" dirty="0"/>
              <a:t>[</a:t>
            </a:r>
            <a:r>
              <a:rPr lang="en-GB" baseline="30000" dirty="0" err="1"/>
              <a:t>Correll</a:t>
            </a:r>
            <a:r>
              <a:rPr lang="en-GB" baseline="30000" dirty="0"/>
              <a:t> et al., 2017]</a:t>
            </a:r>
            <a:r>
              <a:rPr lang="en-GB" dirty="0"/>
              <a:t> In terms of total costs, each incremental cardiometabolic comorbidity was associated with an 8.3% increase in costs (not shown on slide).</a:t>
            </a:r>
            <a:r>
              <a:rPr lang="en-GB" baseline="30000" dirty="0"/>
              <a:t>[</a:t>
            </a:r>
            <a:r>
              <a:rPr lang="en-GB" baseline="30000" dirty="0" err="1"/>
              <a:t>Correll</a:t>
            </a:r>
            <a:r>
              <a:rPr lang="en-GB" baseline="30000" dirty="0"/>
              <a:t> et al., 2017]</a:t>
            </a:r>
            <a:r>
              <a:rPr lang="en-GB" dirty="0"/>
              <a:t> These results demonstrate the added burden that cardiovascular/cardiometabolic </a:t>
            </a:r>
            <a:r>
              <a:rPr lang="en-GB" dirty="0" err="1"/>
              <a:t>comorbidites</a:t>
            </a:r>
            <a:r>
              <a:rPr lang="en-GB" dirty="0"/>
              <a:t> place on patients with schizophrenia, and reinforce the need for improved detection and management of cardiovascular health in this population.</a:t>
            </a:r>
            <a:r>
              <a:rPr lang="en-GB" baseline="30000" dirty="0"/>
              <a:t>[</a:t>
            </a:r>
            <a:r>
              <a:rPr lang="en-GB" baseline="30000" dirty="0" err="1"/>
              <a:t>Correll</a:t>
            </a:r>
            <a:r>
              <a:rPr lang="en-GB" baseline="30000" dirty="0"/>
              <a:t> et al., 2017]</a:t>
            </a:r>
            <a:endParaRPr lang="en-GB" dirty="0"/>
          </a:p>
          <a:p>
            <a:endParaRPr lang="en-GB" dirty="0"/>
          </a:p>
          <a:p>
            <a:r>
              <a:rPr lang="en-GB" b="1" dirty="0"/>
              <a:t>Reference:</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err="1"/>
              <a:t>Correll</a:t>
            </a:r>
            <a:r>
              <a:rPr lang="en-GB" dirty="0"/>
              <a:t> CU, Ng-</a:t>
            </a:r>
            <a:r>
              <a:rPr lang="en-GB" dirty="0" err="1"/>
              <a:t>Mak</a:t>
            </a:r>
            <a:r>
              <a:rPr lang="en-GB" dirty="0"/>
              <a:t> DS, </a:t>
            </a:r>
            <a:r>
              <a:rPr lang="en-GB" dirty="0" err="1"/>
              <a:t>Stafkey-Mailey</a:t>
            </a:r>
            <a:r>
              <a:rPr lang="en-GB" dirty="0"/>
              <a:t> D, et al. Cardiometabolic comorbidities, readmission, and costs in schizophrenia and bipolar disorder: a real-world analysis. Ann Gen Psychiatry 2017; 16: 9.</a:t>
            </a:r>
          </a:p>
          <a:p>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3103237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116220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0125913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022704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3856494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9709816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1962934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559017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188084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864010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14049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357753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6395732"/>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7966406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3408042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423767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2113614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1403431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0224120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76207691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239761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8062154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5527822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2615285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604977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6176101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03207875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5674744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0426482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2851999"/>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786588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276917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2353945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2895538"/>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922374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482762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997817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6284917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11939916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30177805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484256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384891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8" r:id="rId37"/>
    <p:sldLayoutId id="2147483709" r:id="rId38"/>
    <p:sldLayoutId id="2147483710" r:id="rId39"/>
    <p:sldLayoutId id="2147483711" r:id="rId4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176DA42-45BD-4E14-BBBA-F129C353C2C6}"/>
              </a:ext>
            </a:extLst>
          </p:cNvPr>
          <p:cNvSpPr>
            <a:spLocks noGrp="1"/>
          </p:cNvSpPr>
          <p:nvPr>
            <p:ph type="body" sz="quarter" idx="17"/>
          </p:nvPr>
        </p:nvSpPr>
        <p:spPr/>
        <p:txBody>
          <a:bodyPr/>
          <a:lstStyle/>
          <a:p>
            <a:r>
              <a:rPr lang="en-GB" dirty="0"/>
              <a:t>Schizophrenia</a:t>
            </a:r>
          </a:p>
        </p:txBody>
      </p:sp>
      <p:sp>
        <p:nvSpPr>
          <p:cNvPr id="2" name="Title 1">
            <a:extLst>
              <a:ext uri="{FF2B5EF4-FFF2-40B4-BE49-F238E27FC236}">
                <a16:creationId xmlns:a16="http://schemas.microsoft.com/office/drawing/2014/main" id="{E83100E7-EBD3-4A7F-A123-44D88EC34590}"/>
              </a:ext>
            </a:extLst>
          </p:cNvPr>
          <p:cNvSpPr>
            <a:spLocks noGrp="1"/>
          </p:cNvSpPr>
          <p:nvPr>
            <p:ph type="title"/>
          </p:nvPr>
        </p:nvSpPr>
        <p:spPr/>
        <p:txBody>
          <a:bodyPr/>
          <a:lstStyle/>
          <a:p>
            <a:r>
              <a:rPr lang="en-GB" dirty="0"/>
              <a:t>Costs of cardiovascular comorbidities</a:t>
            </a:r>
          </a:p>
        </p:txBody>
      </p:sp>
      <p:sp>
        <p:nvSpPr>
          <p:cNvPr id="7" name="Content Placeholder 6">
            <a:extLst>
              <a:ext uri="{FF2B5EF4-FFF2-40B4-BE49-F238E27FC236}">
                <a16:creationId xmlns:a16="http://schemas.microsoft.com/office/drawing/2014/main" id="{27AE7778-07B0-4BCB-BE29-8D9EA656256C}"/>
              </a:ext>
            </a:extLst>
          </p:cNvPr>
          <p:cNvSpPr>
            <a:spLocks noGrp="1"/>
          </p:cNvSpPr>
          <p:nvPr>
            <p:ph idx="20"/>
          </p:nvPr>
        </p:nvSpPr>
        <p:spPr/>
        <p:txBody>
          <a:bodyPr>
            <a:normAutofit/>
          </a:bodyPr>
          <a:lstStyle/>
          <a:p>
            <a:r>
              <a:rPr lang="en-GB" sz="1800" dirty="0"/>
              <a:t>In a retrospective database analysis, patients with schizophrenia were stratified based on the number of ICD-9-CM cardiometabolic comorbidities they had, and their healthcare-use data was analysed</a:t>
            </a:r>
            <a:r>
              <a:rPr lang="en-GB" sz="1800" baseline="30000" dirty="0"/>
              <a:t>1</a:t>
            </a:r>
            <a:endParaRPr lang="en-GB" sz="1800" dirty="0"/>
          </a:p>
          <a:p>
            <a:r>
              <a:rPr lang="en-GB" sz="1800" dirty="0"/>
              <a:t>Of more than 50,000 patients with schizophrenia:</a:t>
            </a:r>
            <a:r>
              <a:rPr lang="en-GB" sz="1800" baseline="30000" dirty="0"/>
              <a:t>1</a:t>
            </a:r>
            <a:endParaRPr lang="en-GB" sz="1800" dirty="0"/>
          </a:p>
          <a:p>
            <a:pPr lvl="1"/>
            <a:r>
              <a:rPr lang="en-GB" sz="1800" dirty="0"/>
              <a:t>66% had at least one cardiometabolic comorbidity</a:t>
            </a:r>
          </a:p>
          <a:p>
            <a:pPr lvl="1"/>
            <a:r>
              <a:rPr lang="en-GB" sz="1800" dirty="0"/>
              <a:t>39% had two or more cardiometabolic comorbidities</a:t>
            </a:r>
          </a:p>
          <a:p>
            <a:r>
              <a:rPr lang="en-GB" sz="1800" dirty="0"/>
              <a:t>Greater cardiometabolic burden was associated with increased likelihood of readmission to hospital, and higher costs</a:t>
            </a:r>
            <a:r>
              <a:rPr lang="en-GB" sz="1800" baseline="30000" dirty="0"/>
              <a:t>1</a:t>
            </a:r>
            <a:endParaRPr lang="en-GB" sz="1800" dirty="0"/>
          </a:p>
        </p:txBody>
      </p:sp>
      <p:sp>
        <p:nvSpPr>
          <p:cNvPr id="8" name="Content Placeholder 7">
            <a:extLst>
              <a:ext uri="{FF2B5EF4-FFF2-40B4-BE49-F238E27FC236}">
                <a16:creationId xmlns:a16="http://schemas.microsoft.com/office/drawing/2014/main" id="{B7FDC1C0-E818-4159-B433-4AAF93B98FC5}"/>
              </a:ext>
            </a:extLst>
          </p:cNvPr>
          <p:cNvSpPr>
            <a:spLocks noGrp="1"/>
          </p:cNvSpPr>
          <p:nvPr>
            <p:ph idx="21"/>
          </p:nvPr>
        </p:nvSpPr>
        <p:spPr/>
        <p:txBody>
          <a:bodyPr>
            <a:normAutofit/>
          </a:bodyPr>
          <a:lstStyle/>
          <a:p>
            <a:pPr marL="0" indent="0" algn="ctr">
              <a:buNone/>
            </a:pPr>
            <a:r>
              <a:rPr lang="en-GB" sz="1400" b="1" dirty="0">
                <a:solidFill>
                  <a:schemeClr val="accent1"/>
                </a:solidFill>
              </a:rPr>
              <a:t>Thirty-day all-cause readmission, and hospital mortality, </a:t>
            </a:r>
            <a:br>
              <a:rPr lang="en-GB" sz="1400" b="1" dirty="0">
                <a:solidFill>
                  <a:schemeClr val="accent1"/>
                </a:solidFill>
              </a:rPr>
            </a:br>
            <a:r>
              <a:rPr lang="en-GB" sz="1400" b="1" dirty="0">
                <a:solidFill>
                  <a:schemeClr val="accent1"/>
                </a:solidFill>
              </a:rPr>
              <a:t>by number of cardiometabolic comorbidities</a:t>
            </a:r>
            <a:r>
              <a:rPr lang="en-GB" sz="1400" b="1" baseline="30000" dirty="0">
                <a:solidFill>
                  <a:schemeClr val="accent1"/>
                </a:solidFill>
              </a:rPr>
              <a:t>1</a:t>
            </a:r>
            <a:endParaRPr lang="en-GB" sz="1400" b="1" dirty="0">
              <a:solidFill>
                <a:schemeClr val="accent1"/>
              </a:solidFill>
            </a:endParaRPr>
          </a:p>
        </p:txBody>
      </p:sp>
      <p:sp>
        <p:nvSpPr>
          <p:cNvPr id="9" name="Text Placeholder 8">
            <a:extLst>
              <a:ext uri="{FF2B5EF4-FFF2-40B4-BE49-F238E27FC236}">
                <a16:creationId xmlns:a16="http://schemas.microsoft.com/office/drawing/2014/main" id="{87FA2A9B-67E3-4B7A-84C5-6AC21FA3296C}"/>
              </a:ext>
            </a:extLst>
          </p:cNvPr>
          <p:cNvSpPr>
            <a:spLocks noGrp="1"/>
          </p:cNvSpPr>
          <p:nvPr>
            <p:ph type="body" sz="quarter" idx="18"/>
          </p:nvPr>
        </p:nvSpPr>
        <p:spPr/>
        <p:txBody>
          <a:bodyPr/>
          <a:lstStyle/>
          <a:p>
            <a:pPr marL="0" indent="0">
              <a:buNone/>
            </a:pPr>
            <a:r>
              <a:rPr lang="en-GB" dirty="0"/>
              <a:t>ICD-9-CM=International Classification of Diseases 9</a:t>
            </a:r>
            <a:r>
              <a:rPr lang="en-GB" baseline="30000" dirty="0"/>
              <a:t>th</a:t>
            </a:r>
            <a:r>
              <a:rPr lang="en-GB" dirty="0"/>
              <a:t> revision – Clinical Modification</a:t>
            </a:r>
          </a:p>
          <a:p>
            <a:pPr marL="0" indent="0">
              <a:buNone/>
            </a:pPr>
            <a:r>
              <a:rPr lang="en-GB" dirty="0"/>
              <a:t>1. </a:t>
            </a:r>
            <a:r>
              <a:rPr lang="en-GB" dirty="0" err="1"/>
              <a:t>Correll</a:t>
            </a:r>
            <a:r>
              <a:rPr lang="en-GB" dirty="0"/>
              <a:t> et al. Ann Gen Psychiatry 2017;16:9</a:t>
            </a:r>
          </a:p>
        </p:txBody>
      </p:sp>
      <p:sp>
        <p:nvSpPr>
          <p:cNvPr id="4" name="Slide Number Placeholder 3">
            <a:extLst>
              <a:ext uri="{FF2B5EF4-FFF2-40B4-BE49-F238E27FC236}">
                <a16:creationId xmlns:a16="http://schemas.microsoft.com/office/drawing/2014/main" id="{308EFB88-A62A-4A22-8EDA-3A7214AF229E}"/>
              </a:ext>
            </a:extLst>
          </p:cNvPr>
          <p:cNvSpPr>
            <a:spLocks noGrp="1"/>
          </p:cNvSpPr>
          <p:nvPr>
            <p:ph type="sldNum" sz="quarter" idx="4"/>
          </p:nvPr>
        </p:nvSpPr>
        <p:spPr/>
        <p:txBody>
          <a:bodyPr/>
          <a:lstStyle/>
          <a:p>
            <a:fld id="{6DBC486D-4FAB-B746-8B02-8D7C842291C6}" type="slidenum">
              <a:rPr lang="en-GB" smtClean="0"/>
              <a:t>1</a:t>
            </a:fld>
            <a:endParaRPr lang="en-GB"/>
          </a:p>
        </p:txBody>
      </p:sp>
      <p:pic>
        <p:nvPicPr>
          <p:cNvPr id="6" name="Picture 5">
            <a:extLst>
              <a:ext uri="{FF2B5EF4-FFF2-40B4-BE49-F238E27FC236}">
                <a16:creationId xmlns:a16="http://schemas.microsoft.com/office/drawing/2014/main" id="{8C6D2DA9-6C85-437A-A116-226D35A85C76}"/>
              </a:ext>
            </a:extLst>
          </p:cNvPr>
          <p:cNvPicPr>
            <a:picLocks noChangeAspect="1"/>
          </p:cNvPicPr>
          <p:nvPr/>
        </p:nvPicPr>
        <p:blipFill>
          <a:blip r:embed="rId4"/>
          <a:stretch>
            <a:fillRect/>
          </a:stretch>
        </p:blipFill>
        <p:spPr>
          <a:xfrm>
            <a:off x="12448541" y="2004955"/>
            <a:ext cx="4057826" cy="3870418"/>
          </a:xfrm>
          <a:prstGeom prst="rect">
            <a:avLst/>
          </a:prstGeom>
        </p:spPr>
      </p:pic>
      <p:graphicFrame>
        <p:nvGraphicFramePr>
          <p:cNvPr id="19" name="Chart 18">
            <a:extLst>
              <a:ext uri="{FF2B5EF4-FFF2-40B4-BE49-F238E27FC236}">
                <a16:creationId xmlns:a16="http://schemas.microsoft.com/office/drawing/2014/main" id="{A61774BC-6AE9-4C4A-A28C-BEEF2CBCFA6E}"/>
              </a:ext>
            </a:extLst>
          </p:cNvPr>
          <p:cNvGraphicFramePr/>
          <p:nvPr>
            <p:extLst>
              <p:ext uri="{D42A27DB-BD31-4B8C-83A1-F6EECF244321}">
                <p14:modId xmlns:p14="http://schemas.microsoft.com/office/powerpoint/2010/main" val="2860549087"/>
              </p:ext>
            </p:extLst>
          </p:nvPr>
        </p:nvGraphicFramePr>
        <p:xfrm>
          <a:off x="6906748" y="1811272"/>
          <a:ext cx="4235658" cy="199411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a:extLst>
              <a:ext uri="{FF2B5EF4-FFF2-40B4-BE49-F238E27FC236}">
                <a16:creationId xmlns:a16="http://schemas.microsoft.com/office/drawing/2014/main" id="{4DE80587-7C89-477C-AA87-47B9FC4046DD}"/>
              </a:ext>
            </a:extLst>
          </p:cNvPr>
          <p:cNvGraphicFramePr/>
          <p:nvPr>
            <p:extLst>
              <p:ext uri="{D42A27DB-BD31-4B8C-83A1-F6EECF244321}">
                <p14:modId xmlns:p14="http://schemas.microsoft.com/office/powerpoint/2010/main" val="2137498390"/>
              </p:ext>
            </p:extLst>
          </p:nvPr>
        </p:nvGraphicFramePr>
        <p:xfrm>
          <a:off x="6908758" y="3780763"/>
          <a:ext cx="4182029" cy="2259819"/>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
            <a:extLst>
              <a:ext uri="{FF2B5EF4-FFF2-40B4-BE49-F238E27FC236}">
                <a16:creationId xmlns:a16="http://schemas.microsoft.com/office/drawing/2014/main" id="{8676F919-F9BA-4011-9AFA-1CE0DE178EE8}"/>
              </a:ext>
            </a:extLst>
          </p:cNvPr>
          <p:cNvSpPr txBox="1"/>
          <p:nvPr/>
        </p:nvSpPr>
        <p:spPr>
          <a:xfrm rot="10800000">
            <a:off x="6443213" y="2213043"/>
            <a:ext cx="646331" cy="982672"/>
          </a:xfrm>
          <a:prstGeom prst="rect">
            <a:avLst/>
          </a:prstGeom>
          <a:noFill/>
        </p:spPr>
        <p:txBody>
          <a:bodyPr vert="vert" wrap="square" rtlCol="0">
            <a:spAutoFit/>
          </a:bodyPr>
          <a:lstStyle/>
          <a:p>
            <a:pPr algn="ctr"/>
            <a:r>
              <a:rPr lang="en-GB" sz="1000" dirty="0"/>
              <a:t>Number of cardiometabolic comorbidities</a:t>
            </a:r>
          </a:p>
        </p:txBody>
      </p:sp>
      <p:sp>
        <p:nvSpPr>
          <p:cNvPr id="21" name="TextBox 20">
            <a:extLst>
              <a:ext uri="{FF2B5EF4-FFF2-40B4-BE49-F238E27FC236}">
                <a16:creationId xmlns:a16="http://schemas.microsoft.com/office/drawing/2014/main" id="{C2FE7129-C25A-45DF-9471-8F04E1935EEB}"/>
              </a:ext>
            </a:extLst>
          </p:cNvPr>
          <p:cNvSpPr txBox="1"/>
          <p:nvPr/>
        </p:nvSpPr>
        <p:spPr>
          <a:xfrm rot="10800000">
            <a:off x="6443213" y="4310388"/>
            <a:ext cx="646331" cy="982672"/>
          </a:xfrm>
          <a:prstGeom prst="rect">
            <a:avLst/>
          </a:prstGeom>
          <a:noFill/>
        </p:spPr>
        <p:txBody>
          <a:bodyPr vert="vert" wrap="square" rtlCol="0">
            <a:spAutoFit/>
          </a:bodyPr>
          <a:lstStyle/>
          <a:p>
            <a:pPr algn="ctr"/>
            <a:r>
              <a:rPr lang="en-GB" sz="1000" dirty="0"/>
              <a:t>Number of cardiometabolic comorbidities</a:t>
            </a:r>
          </a:p>
        </p:txBody>
      </p:sp>
    </p:spTree>
    <p:custDataLst/>
    <p:extLst>
      <p:ext uri="{BB962C8B-B14F-4D97-AF65-F5344CB8AC3E}">
        <p14:creationId xmlns:p14="http://schemas.microsoft.com/office/powerpoint/2010/main" val="2994204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107</TotalTime>
  <Words>462</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Costs of cardiovascular comorbidities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1579</cp:revision>
  <cp:lastPrinted>2018-06-08T11:08:09Z</cp:lastPrinted>
  <dcterms:created xsi:type="dcterms:W3CDTF">2017-01-23T14:24:15Z</dcterms:created>
  <dcterms:modified xsi:type="dcterms:W3CDTF">2022-02-23T11:38:48Z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